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8"/>
  </p:notesMasterIdLst>
  <p:sldIdLst>
    <p:sldId id="256" r:id="rId2"/>
    <p:sldId id="257" r:id="rId3"/>
    <p:sldId id="267" r:id="rId4"/>
    <p:sldId id="268" r:id="rId5"/>
    <p:sldId id="262" r:id="rId6"/>
    <p:sldId id="266"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2"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4" autoAdjust="0"/>
    <p:restoredTop sz="95428" autoAdjust="0"/>
  </p:normalViewPr>
  <p:slideViewPr>
    <p:cSldViewPr snapToGrid="0">
      <p:cViewPr>
        <p:scale>
          <a:sx n="100" d="100"/>
          <a:sy n="100" d="100"/>
        </p:scale>
        <p:origin x="72" y="234"/>
      </p:cViewPr>
      <p:guideLst/>
    </p:cSldViewPr>
  </p:slideViewPr>
  <p:notesTextViewPr>
    <p:cViewPr>
      <p:scale>
        <a:sx n="1" d="1"/>
        <a:sy n="1" d="1"/>
      </p:scale>
      <p:origin x="0" y="-2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E3D19-D121-4E5D-9A26-DB078254C26F}" type="datetimeFigureOut">
              <a:rPr lang="en-US"/>
              <a:t>4/10/2018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DA2A1-2BCF-4A5E-8B0A-ADB10B89E973}" type="slidenum">
              <a:rPr lang="en-US"/>
              <a:t>‹#›</a:t>
            </a:fld>
            <a:endParaRPr lang="en-US"/>
          </a:p>
        </p:txBody>
      </p:sp>
    </p:spTree>
    <p:extLst>
      <p:ext uri="{BB962C8B-B14F-4D97-AF65-F5344CB8AC3E}">
        <p14:creationId xmlns:p14="http://schemas.microsoft.com/office/powerpoint/2010/main" val="10304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CRC Cards.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1</a:t>
            </a:fld>
            <a:endParaRPr lang="en-US"/>
          </a:p>
        </p:txBody>
      </p:sp>
    </p:spTree>
    <p:extLst>
      <p:ext uri="{BB962C8B-B14F-4D97-AF65-F5344CB8AC3E}">
        <p14:creationId xmlns:p14="http://schemas.microsoft.com/office/powerpoint/2010/main" val="369779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off, what are CRC Cards? They are Class Responsibility Collaborator Cards, where the class identifies a certain entity, component or service of the system, the responsibilities are what the class is to keep track of, or the actions it can perform and the collaborators, are other classes that are related to/derive from or responsible for, certain aspects of this class.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2</a:t>
            </a:fld>
            <a:endParaRPr lang="en-US"/>
          </a:p>
        </p:txBody>
      </p:sp>
    </p:spTree>
    <p:extLst>
      <p:ext uri="{BB962C8B-B14F-4D97-AF65-F5344CB8AC3E}">
        <p14:creationId xmlns:p14="http://schemas.microsoft.com/office/powerpoint/2010/main" val="480848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Here is an example of their usage in the Game Café System. First, there is a Member class, whom can make bookings and they obtain eSports event tickets. Second, comes the Booking class, which has a list of booked Hardware, date and time, duration, price and is owned by a member or non-member. Third, comes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which has a date and time, number of tickets and is owned by a Member. Fourth, is the Hardware class, which has a name and compatible software. Last is the Software class, with a title, game type, single or multi-player and a PEGI 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3</a:t>
            </a:fld>
            <a:endParaRPr lang="en-US"/>
          </a:p>
        </p:txBody>
      </p:sp>
    </p:spTree>
    <p:extLst>
      <p:ext uri="{BB962C8B-B14F-4D97-AF65-F5344CB8AC3E}">
        <p14:creationId xmlns:p14="http://schemas.microsoft.com/office/powerpoint/2010/main" val="1340904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From the first pass, it is now possible to determine the properties/methods of a class, given that a general overview of their responsibilities has been provided. Note that each class has an ID (which is used as a primary-key, in the project’s database). Considering the Member class, The Game Café wants to know the details for a Member (e.g. Membership Type). A Member is linked to the Booking class (as they can make multiple bookings) and the eSports-Event class (as they can also purchase tickets for an eSports Event). The Booking class will store all of the relevant details for a Booking (such as which Member has made that Booking).Hence, they are linked to the Member class, as well as the Hardware class (as Member’s can choose a particular platform for their Booking). Considering the Hardware class, there is a Software class, for the Software that runs on that piece of Hardware (if appropriate). This class stores the appropriate details for that piece of Software.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4</a:t>
            </a:fld>
            <a:endParaRPr lang="en-US"/>
          </a:p>
        </p:txBody>
      </p:sp>
    </p:spTree>
    <p:extLst>
      <p:ext uri="{BB962C8B-B14F-4D97-AF65-F5344CB8AC3E}">
        <p14:creationId xmlns:p14="http://schemas.microsoft.com/office/powerpoint/2010/main" val="3498739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There are potential drawbacks of using CRC-Cards though, such as low-cohesion and high-coupling (where a class’s role is not clearly defined, relying on multiple other classes). Macho classes (where one class handles most of the project’s functionality, causing other classes to have a very niche role in the project, or even an unnecessary role). Last off, is the potential for no clear role to be defined for a class (related to macho classes, but also including classes with low-cohesion).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76690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slide details the references used in this presentation, thank-you for watching this presentation.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341462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0434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1887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53744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960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39737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438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404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962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740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1656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590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29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285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085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56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502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4/10/2018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12722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jsulug.engr.sjsu.edu/fayad/publications/conference/CRCPattern-Paper-IRI.pdf"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agilemodeling.com/artifacts/crcModel.htm" TargetMode="External"/><Relationship Id="rId5" Type="http://schemas.openxmlformats.org/officeDocument/2006/relationships/hyperlink" Target="http://www.informit.com/articles/article.aspx?p=1391208"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300" y="790543"/>
            <a:ext cx="8915399" cy="2262781"/>
          </a:xfrm>
        </p:spPr>
        <p:txBody>
          <a:bodyPr>
            <a:normAutofit fontScale="90000"/>
          </a:bodyPr>
          <a:lstStyle/>
          <a:p>
            <a:r>
              <a:rPr lang="en-US" sz="13800" dirty="0"/>
              <a:t>CRC Cards</a:t>
            </a:r>
          </a:p>
        </p:txBody>
      </p:sp>
      <p:sp>
        <p:nvSpPr>
          <p:cNvPr id="3" name="Subtitle 2"/>
          <p:cNvSpPr>
            <a:spLocks noGrp="1"/>
          </p:cNvSpPr>
          <p:nvPr>
            <p:ph type="subTitle" idx="1"/>
          </p:nvPr>
        </p:nvSpPr>
        <p:spPr>
          <a:xfrm>
            <a:off x="3529805" y="4133913"/>
            <a:ext cx="5132387" cy="1126283"/>
          </a:xfrm>
        </p:spPr>
        <p:txBody>
          <a:bodyPr vert="horz" lIns="91440" tIns="45720" rIns="91440" bIns="45720" rtlCol="0" anchor="t">
            <a:normAutofit/>
          </a:bodyPr>
          <a:lstStyle/>
          <a:p>
            <a:r>
              <a:rPr lang="en-US" sz="4800" dirty="0"/>
              <a:t>By James Moran</a:t>
            </a:r>
          </a:p>
        </p:txBody>
      </p:sp>
      <p:pic>
        <p:nvPicPr>
          <p:cNvPr id="5" name="Audio 4">
            <a:hlinkClick r:id="" action="ppaction://media"/>
            <a:extLst>
              <a:ext uri="{FF2B5EF4-FFF2-40B4-BE49-F238E27FC236}">
                <a16:creationId xmlns:a16="http://schemas.microsoft.com/office/drawing/2014/main" id="{42A936CF-1613-4A18-9EA5-656CF3A3D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186954"/>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spd="slow" advTm="1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D541-F238-4C07-820B-2E9574EE88B4}"/>
              </a:ext>
            </a:extLst>
          </p:cNvPr>
          <p:cNvSpPr>
            <a:spLocks noGrp="1"/>
          </p:cNvSpPr>
          <p:nvPr>
            <p:ph type="title"/>
          </p:nvPr>
        </p:nvSpPr>
        <p:spPr/>
        <p:txBody>
          <a:bodyPr>
            <a:normAutofit/>
          </a:bodyPr>
          <a:lstStyle/>
          <a:p>
            <a:r>
              <a:rPr lang="en-GB" sz="5400" dirty="0"/>
              <a:t>What are CRC Cards?</a:t>
            </a:r>
          </a:p>
        </p:txBody>
      </p:sp>
      <p:sp>
        <p:nvSpPr>
          <p:cNvPr id="3" name="Content Placeholder 2">
            <a:extLst>
              <a:ext uri="{FF2B5EF4-FFF2-40B4-BE49-F238E27FC236}">
                <a16:creationId xmlns:a16="http://schemas.microsoft.com/office/drawing/2014/main" id="{A14D95AA-F281-4132-B164-BD17A88AD8E3}"/>
              </a:ext>
            </a:extLst>
          </p:cNvPr>
          <p:cNvSpPr>
            <a:spLocks noGrp="1"/>
          </p:cNvSpPr>
          <p:nvPr>
            <p:ph idx="1"/>
          </p:nvPr>
        </p:nvSpPr>
        <p:spPr>
          <a:xfrm>
            <a:off x="2592925" y="1088368"/>
            <a:ext cx="8246525" cy="1633264"/>
          </a:xfrm>
        </p:spPr>
        <p:txBody>
          <a:bodyPr vert="horz" lIns="91440" tIns="45720" rIns="91440" bIns="45720" rtlCol="0" anchor="t">
            <a:normAutofit/>
          </a:bodyPr>
          <a:lstStyle/>
          <a:p>
            <a:pPr marL="0" indent="0">
              <a:buNone/>
            </a:pPr>
            <a:endParaRPr lang="en-GB" sz="2800" dirty="0"/>
          </a:p>
          <a:p>
            <a:pPr>
              <a:buClr>
                <a:srgbClr val="000000"/>
              </a:buClr>
              <a:buFont typeface="Wingdings" panose="05000000000000000000" pitchFamily="2" charset="2"/>
              <a:buChar char="§"/>
            </a:pPr>
            <a:r>
              <a:rPr lang="en-GB" sz="2800" dirty="0"/>
              <a:t>CRC: Class Responsibility Collaborator cards</a:t>
            </a:r>
          </a:p>
          <a:p>
            <a:pPr>
              <a:buClr>
                <a:srgbClr val="000000"/>
              </a:buClr>
              <a:buFont typeface="Wingdings" panose="05000000000000000000" pitchFamily="2" charset="2"/>
              <a:buChar char="§"/>
            </a:pPr>
            <a:r>
              <a:rPr lang="en-GB" sz="2800" dirty="0"/>
              <a:t>(Rebecca </a:t>
            </a:r>
            <a:r>
              <a:rPr lang="en-GB" sz="2800" dirty="0" err="1"/>
              <a:t>Wirfs</a:t>
            </a:r>
            <a:r>
              <a:rPr lang="en-GB" sz="2800" dirty="0"/>
              <a:t>-Brock, 2009)</a:t>
            </a:r>
          </a:p>
        </p:txBody>
      </p:sp>
      <p:pic>
        <p:nvPicPr>
          <p:cNvPr id="5" name="Picture 4">
            <a:extLst>
              <a:ext uri="{FF2B5EF4-FFF2-40B4-BE49-F238E27FC236}">
                <a16:creationId xmlns:a16="http://schemas.microsoft.com/office/drawing/2014/main" id="{F58F59CC-77AC-4D5B-BD05-1DADB261A52B}"/>
              </a:ext>
            </a:extLst>
          </p:cNvPr>
          <p:cNvPicPr>
            <a:picLocks noChangeAspect="1"/>
          </p:cNvPicPr>
          <p:nvPr/>
        </p:nvPicPr>
        <p:blipFill>
          <a:blip r:embed="rId5"/>
          <a:stretch>
            <a:fillRect/>
          </a:stretch>
        </p:blipFill>
        <p:spPr>
          <a:xfrm>
            <a:off x="4521384" y="2721632"/>
            <a:ext cx="5054767" cy="2894867"/>
          </a:xfrm>
          <a:prstGeom prst="rect">
            <a:avLst/>
          </a:prstGeom>
        </p:spPr>
      </p:pic>
      <p:sp>
        <p:nvSpPr>
          <p:cNvPr id="6" name="Content Placeholder 2">
            <a:extLst>
              <a:ext uri="{FF2B5EF4-FFF2-40B4-BE49-F238E27FC236}">
                <a16:creationId xmlns:a16="http://schemas.microsoft.com/office/drawing/2014/main" id="{5B6FCF0F-00A1-4CC1-BAF4-9962CB25FABA}"/>
              </a:ext>
            </a:extLst>
          </p:cNvPr>
          <p:cNvSpPr txBox="1">
            <a:spLocks/>
          </p:cNvSpPr>
          <p:nvPr/>
        </p:nvSpPr>
        <p:spPr>
          <a:xfrm>
            <a:off x="4881388" y="5825990"/>
            <a:ext cx="4334758" cy="607141"/>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GB" sz="2800" dirty="0"/>
              <a:t>(Scott W. Ambler, 2014)</a:t>
            </a:r>
          </a:p>
        </p:txBody>
      </p:sp>
      <p:pic>
        <p:nvPicPr>
          <p:cNvPr id="4" name="Audio 3">
            <a:hlinkClick r:id="" action="ppaction://media"/>
            <a:extLst>
              <a:ext uri="{FF2B5EF4-FFF2-40B4-BE49-F238E27FC236}">
                <a16:creationId xmlns:a16="http://schemas.microsoft.com/office/drawing/2014/main" id="{FC6855CB-472F-4AD7-BDD7-82FA499534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7123238"/>
      </p:ext>
    </p:extLst>
  </p:cSld>
  <p:clrMapOvr>
    <a:masterClrMapping/>
  </p:clrMapOvr>
  <mc:AlternateContent xmlns:mc="http://schemas.openxmlformats.org/markup-compatibility/2006" xmlns:p14="http://schemas.microsoft.com/office/powerpoint/2010/main">
    <mc:Choice Requires="p14">
      <p:transition spd="slow" p14:dur="2000" advTm="33065"/>
    </mc:Choice>
    <mc:Fallback xmlns="">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0" y="0"/>
            <a:ext cx="12192000" cy="1016000"/>
          </a:xfrm>
        </p:spPr>
        <p:txBody>
          <a:bodyPr>
            <a:normAutofit/>
          </a:bodyPr>
          <a:lstStyle/>
          <a:p>
            <a:pPr algn="ctr"/>
            <a:r>
              <a:rPr lang="en-GB" sz="5400" dirty="0"/>
              <a:t>Usage in the Game Café (First Pass)</a:t>
            </a:r>
            <a:endParaRPr lang="en-US" sz="5400" dirty="0"/>
          </a:p>
        </p:txBody>
      </p:sp>
      <p:pic>
        <p:nvPicPr>
          <p:cNvPr id="6" name="Content Placeholder 5">
            <a:extLst>
              <a:ext uri="{FF2B5EF4-FFF2-40B4-BE49-F238E27FC236}">
                <a16:creationId xmlns:a16="http://schemas.microsoft.com/office/drawing/2014/main" id="{2CF9AA27-EC2A-46DF-A8DF-976705F2430F}"/>
              </a:ext>
            </a:extLst>
          </p:cNvPr>
          <p:cNvPicPr>
            <a:picLocks noGrp="1" noChangeAspect="1"/>
          </p:cNvPicPr>
          <p:nvPr>
            <p:ph idx="1"/>
          </p:nvPr>
        </p:nvPicPr>
        <p:blipFill>
          <a:blip r:embed="rId5"/>
          <a:stretch>
            <a:fillRect/>
          </a:stretch>
        </p:blipFill>
        <p:spPr>
          <a:xfrm>
            <a:off x="3503456" y="1230314"/>
            <a:ext cx="5434861" cy="5221885"/>
          </a:xfrm>
          <a:prstGeom prst="rect">
            <a:avLst/>
          </a:prstGeom>
        </p:spPr>
      </p:pic>
      <p:pic>
        <p:nvPicPr>
          <p:cNvPr id="7" name="Audio 6">
            <a:hlinkClick r:id="" action="ppaction://media"/>
            <a:extLst>
              <a:ext uri="{FF2B5EF4-FFF2-40B4-BE49-F238E27FC236}">
                <a16:creationId xmlns:a16="http://schemas.microsoft.com/office/drawing/2014/main" id="{30C53B60-AB71-4B67-BA30-76942F1CCF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2672281"/>
      </p:ext>
    </p:extLst>
  </p:cSld>
  <p:clrMapOvr>
    <a:masterClrMapping/>
  </p:clrMapOvr>
  <mc:AlternateContent xmlns:mc="http://schemas.openxmlformats.org/markup-compatibility/2006" xmlns:p14="http://schemas.microsoft.com/office/powerpoint/2010/main">
    <mc:Choice Requires="p14">
      <p:transition spd="slow" p14:dur="2000" advTm="51390"/>
    </mc:Choice>
    <mc:Fallback xmlns="">
      <p:transition spd="slow" advTm="5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524933" y="0"/>
            <a:ext cx="12192000" cy="1523723"/>
          </a:xfrm>
        </p:spPr>
        <p:txBody>
          <a:bodyPr>
            <a:noAutofit/>
          </a:bodyPr>
          <a:lstStyle/>
          <a:p>
            <a:r>
              <a:rPr lang="en-GB" sz="5400" dirty="0"/>
              <a:t>Usage in the Game Café (Second Pass)</a:t>
            </a:r>
            <a:endParaRPr lang="en-US" sz="5400" dirty="0"/>
          </a:p>
        </p:txBody>
      </p:sp>
      <p:pic>
        <p:nvPicPr>
          <p:cNvPr id="3" name="Audio 2">
            <a:hlinkClick r:id="" action="ppaction://media"/>
            <a:extLst>
              <a:ext uri="{FF2B5EF4-FFF2-40B4-BE49-F238E27FC236}">
                <a16:creationId xmlns:a16="http://schemas.microsoft.com/office/drawing/2014/main" id="{1F22A3BF-90A6-406A-AC93-26E534A512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7" name="Picture 6">
            <a:extLst>
              <a:ext uri="{FF2B5EF4-FFF2-40B4-BE49-F238E27FC236}">
                <a16:creationId xmlns:a16="http://schemas.microsoft.com/office/drawing/2014/main" id="{558CA752-2D7E-4247-9B9A-15E1DE560355}"/>
              </a:ext>
            </a:extLst>
          </p:cNvPr>
          <p:cNvPicPr>
            <a:picLocks noChangeAspect="1"/>
          </p:cNvPicPr>
          <p:nvPr/>
        </p:nvPicPr>
        <p:blipFill>
          <a:blip r:embed="rId6"/>
          <a:stretch>
            <a:fillRect/>
          </a:stretch>
        </p:blipFill>
        <p:spPr>
          <a:xfrm>
            <a:off x="3545210" y="1523723"/>
            <a:ext cx="5101579" cy="4866348"/>
          </a:xfrm>
          <a:prstGeom prst="rect">
            <a:avLst/>
          </a:prstGeom>
        </p:spPr>
      </p:pic>
    </p:spTree>
    <p:extLst>
      <p:ext uri="{BB962C8B-B14F-4D97-AF65-F5344CB8AC3E}">
        <p14:creationId xmlns:p14="http://schemas.microsoft.com/office/powerpoint/2010/main" val="3279559587"/>
      </p:ext>
    </p:extLst>
  </p:cSld>
  <p:clrMapOvr>
    <a:masterClrMapping/>
  </p:clrMapOvr>
  <mc:AlternateContent xmlns:mc="http://schemas.openxmlformats.org/markup-compatibility/2006" xmlns:p14="http://schemas.microsoft.com/office/powerpoint/2010/main">
    <mc:Choice Requires="p14">
      <p:transition spd="slow" p14:dur="2000" advTm="102839"/>
    </mc:Choice>
    <mc:Fallback xmlns="">
      <p:transition spd="slow" advTm="102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84571-53E0-45D9-9C05-2A15F2BB93D5}"/>
              </a:ext>
            </a:extLst>
          </p:cNvPr>
          <p:cNvSpPr>
            <a:spLocks noGrp="1"/>
          </p:cNvSpPr>
          <p:nvPr>
            <p:ph type="title"/>
          </p:nvPr>
        </p:nvSpPr>
        <p:spPr>
          <a:xfrm>
            <a:off x="2592925" y="624110"/>
            <a:ext cx="8911687" cy="1661890"/>
          </a:xfrm>
        </p:spPr>
        <p:txBody>
          <a:bodyPr>
            <a:noAutofit/>
          </a:bodyPr>
          <a:lstStyle/>
          <a:p>
            <a:r>
              <a:rPr lang="en-GB" sz="5400" dirty="0"/>
              <a:t>CRC Cards in the Game Café Project</a:t>
            </a:r>
          </a:p>
        </p:txBody>
      </p:sp>
      <p:sp>
        <p:nvSpPr>
          <p:cNvPr id="3" name="Content Placeholder 2">
            <a:extLst>
              <a:ext uri="{FF2B5EF4-FFF2-40B4-BE49-F238E27FC236}">
                <a16:creationId xmlns:a16="http://schemas.microsoft.com/office/drawing/2014/main" id="{E8B9CF1A-ACBA-4689-B3CE-6689902FD6EC}"/>
              </a:ext>
            </a:extLst>
          </p:cNvPr>
          <p:cNvSpPr>
            <a:spLocks noGrp="1"/>
          </p:cNvSpPr>
          <p:nvPr>
            <p:ph idx="1"/>
          </p:nvPr>
        </p:nvSpPr>
        <p:spPr>
          <a:xfrm>
            <a:off x="2592925" y="2512921"/>
            <a:ext cx="8915400" cy="3777622"/>
          </a:xfrm>
        </p:spPr>
        <p:txBody>
          <a:bodyPr vert="horz" lIns="91440" tIns="45720" rIns="91440" bIns="45720" rtlCol="0" anchor="t">
            <a:normAutofit/>
          </a:bodyPr>
          <a:lstStyle/>
          <a:p>
            <a:pPr>
              <a:buClrTx/>
              <a:buFont typeface="Wingdings" panose="05000000000000000000" pitchFamily="2" charset="2"/>
              <a:buChar char="§"/>
            </a:pPr>
            <a:r>
              <a:rPr lang="en-GB" sz="2800" dirty="0"/>
              <a:t>Possibility of Low Cohesion and High coupling</a:t>
            </a:r>
          </a:p>
          <a:p>
            <a:pPr>
              <a:buClr>
                <a:srgbClr val="000000"/>
              </a:buClr>
              <a:buFont typeface="Wingdings" panose="05000000000000000000" pitchFamily="2" charset="2"/>
              <a:buChar char="§"/>
            </a:pPr>
            <a:r>
              <a:rPr lang="en-GB" sz="2800" dirty="0"/>
              <a:t>Macho Classes</a:t>
            </a:r>
          </a:p>
          <a:p>
            <a:pPr>
              <a:buClr>
                <a:srgbClr val="000000"/>
              </a:buClr>
              <a:buFont typeface="Wingdings" panose="05000000000000000000" pitchFamily="2" charset="2"/>
              <a:buChar char="§"/>
            </a:pPr>
            <a:r>
              <a:rPr lang="en-GB" sz="2800" dirty="0"/>
              <a:t>No clear role is defined</a:t>
            </a:r>
          </a:p>
          <a:p>
            <a:pPr>
              <a:buClr>
                <a:srgbClr val="000000"/>
              </a:buClr>
              <a:buFont typeface="Wingdings" panose="05000000000000000000" pitchFamily="2" charset="2"/>
              <a:buChar char="§"/>
            </a:pPr>
            <a:r>
              <a:rPr lang="en-GB" sz="2800" dirty="0"/>
              <a:t>(Mohamed Fayad et al, 2003)</a:t>
            </a:r>
          </a:p>
          <a:p>
            <a:pPr>
              <a:buClr>
                <a:srgbClr val="000000"/>
              </a:buClr>
            </a:pPr>
            <a:endParaRPr lang="en-GB" dirty="0"/>
          </a:p>
          <a:p>
            <a:pPr>
              <a:buClr>
                <a:srgbClr val="000000"/>
              </a:buClr>
            </a:pPr>
            <a:endParaRPr lang="en-GB" dirty="0"/>
          </a:p>
        </p:txBody>
      </p:sp>
      <p:pic>
        <p:nvPicPr>
          <p:cNvPr id="4" name="Audio 3">
            <a:hlinkClick r:id="" action="ppaction://media"/>
            <a:extLst>
              <a:ext uri="{FF2B5EF4-FFF2-40B4-BE49-F238E27FC236}">
                <a16:creationId xmlns:a16="http://schemas.microsoft.com/office/drawing/2014/main" id="{9F6F2C03-8AE0-468F-93C0-A8197797D0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05417258"/>
      </p:ext>
    </p:extLst>
  </p:cSld>
  <p:clrMapOvr>
    <a:masterClrMapping/>
  </p:clrMapOvr>
  <mc:AlternateContent xmlns:mc="http://schemas.openxmlformats.org/markup-compatibility/2006" xmlns:p14="http://schemas.microsoft.com/office/powerpoint/2010/main">
    <mc:Choice Requires="p14">
      <p:transition spd="slow" p14:dur="2000" advTm="35576"/>
    </mc:Choice>
    <mc:Fallback xmlns="">
      <p:transition spd="slow" advTm="35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p:txBody>
          <a:bodyPr>
            <a:normAutofit/>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89212" y="1540187"/>
            <a:ext cx="8911687" cy="5080745"/>
          </a:xfrm>
        </p:spPr>
        <p:txBody>
          <a:bodyPr vert="horz" lIns="91440" tIns="45720" rIns="91440" bIns="45720" rtlCol="0" anchor="t">
            <a:normAutofit lnSpcReduction="10000"/>
          </a:bodyPr>
          <a:lstStyle/>
          <a:p>
            <a:pPr marL="0" indent="0">
              <a:buClr>
                <a:srgbClr val="000000"/>
              </a:buClr>
              <a:buNone/>
            </a:pPr>
            <a:r>
              <a:rPr lang="en-GB" sz="2000" dirty="0"/>
              <a:t>BROCK, R., R., 2009. </a:t>
            </a:r>
            <a:r>
              <a:rPr lang="en-GB" sz="2000" i="1" dirty="0"/>
              <a:t>CRC Cards: An Agile Thinking Tool </a:t>
            </a:r>
            <a:r>
              <a:rPr lang="en-GB" sz="2000" dirty="0"/>
              <a:t>[Viewed on the 25/03/2018]. Available from:</a:t>
            </a:r>
          </a:p>
          <a:p>
            <a:pPr marL="0" indent="0">
              <a:buClr>
                <a:srgbClr val="000000"/>
              </a:buClr>
              <a:buNone/>
            </a:pPr>
            <a:r>
              <a:rPr lang="en-US" sz="2000" dirty="0">
                <a:hlinkClick r:id="rId5"/>
              </a:rPr>
              <a:t>http://www.informit.com/articles/article.aspx?p=1391208</a:t>
            </a:r>
          </a:p>
          <a:p>
            <a:pPr marL="0" indent="0">
              <a:buClr>
                <a:srgbClr val="000000"/>
              </a:buClr>
              <a:buNone/>
            </a:pPr>
            <a:endParaRPr lang="en-GB" sz="2000" dirty="0"/>
          </a:p>
          <a:p>
            <a:pPr marL="0" indent="0">
              <a:buClr>
                <a:srgbClr val="000000"/>
              </a:buClr>
              <a:buNone/>
            </a:pPr>
            <a:r>
              <a:rPr lang="en-GB" sz="2000" dirty="0"/>
              <a:t>SCOTT A., W., © 2003-2014. Class Responsibility Collaborator Card Base Layout [Digital Image] [Viewed on the 25/03/2018]. Available from: </a:t>
            </a:r>
            <a:r>
              <a:rPr lang="en-US" sz="2000" dirty="0">
                <a:hlinkClick r:id="rId6"/>
              </a:rPr>
              <a:t>http://agilemodeling.com/artifacts/crcModel.htm</a:t>
            </a:r>
            <a:r>
              <a:rPr lang="en-US" sz="2000" dirty="0"/>
              <a:t> (Figure 1. crcCardLayout.jpg)</a:t>
            </a:r>
          </a:p>
          <a:p>
            <a:pPr marL="0" indent="0">
              <a:buClr>
                <a:srgbClr val="000000"/>
              </a:buClr>
              <a:buNone/>
            </a:pPr>
            <a:endParaRPr lang="en-GB" sz="2800" dirty="0"/>
          </a:p>
          <a:p>
            <a:pPr marL="0" indent="0">
              <a:buClr>
                <a:srgbClr val="000000"/>
              </a:buClr>
              <a:buNone/>
            </a:pPr>
            <a:r>
              <a:rPr lang="en-US" sz="2000" cap="small" dirty="0"/>
              <a:t>FAYED, M., HAMZA, H. and SANCHEZ, H., 2003. </a:t>
            </a:r>
            <a:r>
              <a:rPr lang="en-US" sz="2000" i="1" cap="small" dirty="0"/>
              <a:t>A Pattern for an Effective Class Responsibility Collaborator (CRC) Cards</a:t>
            </a:r>
            <a:r>
              <a:rPr lang="en-US" sz="2000" cap="small" dirty="0"/>
              <a:t> [viewed on the 10/02/2018]. Available from: </a:t>
            </a:r>
            <a:r>
              <a:rPr lang="en-US" sz="2000" cap="small" dirty="0">
                <a:hlinkClick r:id="rId7"/>
              </a:rPr>
              <a:t>http://sjsulug.engr.sjsu.edu/fayad/publications/conference/CRCPattern-Paper-IRI.pdf</a:t>
            </a:r>
            <a:endParaRPr lang="en-US" sz="2000" dirty="0"/>
          </a:p>
          <a:p>
            <a:pPr marL="0" indent="0">
              <a:buClr>
                <a:srgbClr val="000000"/>
              </a:buClr>
              <a:buNone/>
            </a:pPr>
            <a:endParaRPr lang="en-US" sz="2800" dirty="0"/>
          </a:p>
        </p:txBody>
      </p:sp>
      <p:pic>
        <p:nvPicPr>
          <p:cNvPr id="5" name="Audio 4">
            <a:hlinkClick r:id="" action="ppaction://media"/>
            <a:extLst>
              <a:ext uri="{FF2B5EF4-FFF2-40B4-BE49-F238E27FC236}">
                <a16:creationId xmlns:a16="http://schemas.microsoft.com/office/drawing/2014/main" id="{B6209AFD-2ADA-4567-AF0D-0DBE4E46E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2070"/>
    </mc:Choice>
    <mc:Fallback xmlns="">
      <p:transition spd="slow" advTm="1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838</TotalTime>
  <Words>747</Words>
  <Application>Microsoft Office PowerPoint</Application>
  <PresentationFormat>Widescreen</PresentationFormat>
  <Paragraphs>33</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CRC Cards</vt:lpstr>
      <vt:lpstr>What are CRC Cards?</vt:lpstr>
      <vt:lpstr>Usage in the Game Café (First Pass)</vt:lpstr>
      <vt:lpstr>Usage in the Game Café (Second Pass)</vt:lpstr>
      <vt:lpstr>CRC Cards in the Game Café Project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james moran</cp:lastModifiedBy>
  <cp:revision>42</cp:revision>
  <dcterms:created xsi:type="dcterms:W3CDTF">2014-09-12T17:25:11Z</dcterms:created>
  <dcterms:modified xsi:type="dcterms:W3CDTF">2018-04-10T19:15:08Z</dcterms:modified>
</cp:coreProperties>
</file>

<file path=docProps/thumbnail.jpeg>
</file>